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73" r:id="rId6"/>
    <p:sldId id="272" r:id="rId7"/>
    <p:sldId id="271" r:id="rId8"/>
    <p:sldId id="275" r:id="rId9"/>
    <p:sldId id="276" r:id="rId10"/>
    <p:sldId id="270" r:id="rId11"/>
    <p:sldId id="274" r:id="rId12"/>
    <p:sldId id="269" r:id="rId13"/>
    <p:sldId id="267" r:id="rId14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65245" autoAdjust="0"/>
  </p:normalViewPr>
  <p:slideViewPr>
    <p:cSldViewPr snapToGrid="0">
      <p:cViewPr varScale="1">
        <p:scale>
          <a:sx n="42" d="100"/>
          <a:sy n="42" d="100"/>
        </p:scale>
        <p:origin x="1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8F3EF-C989-4669-A8F9-9B44A2BB2FA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2DB02D2-E4ED-43BC-84F1-D15563DEA3E9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o-FO" sz="1600" dirty="0"/>
            <a:t>Orku- og veðurlags-politikkur Føroya</a:t>
          </a:r>
          <a:endParaRPr lang="da-DK" sz="1600" dirty="0"/>
        </a:p>
      </dgm:t>
    </dgm:pt>
    <dgm:pt modelId="{DF9F2460-3772-467C-A092-717CBAFCF546}" type="parTrans" cxnId="{3014674E-9D78-4800-BEF6-813E3FC14096}">
      <dgm:prSet/>
      <dgm:spPr/>
      <dgm:t>
        <a:bodyPr/>
        <a:lstStyle/>
        <a:p>
          <a:endParaRPr lang="da-DK"/>
        </a:p>
      </dgm:t>
    </dgm:pt>
    <dgm:pt modelId="{E297BD74-1916-48E0-B574-150282FA41FF}" type="sibTrans" cxnId="{3014674E-9D78-4800-BEF6-813E3FC14096}">
      <dgm:prSet/>
      <dgm:spPr/>
      <dgm:t>
        <a:bodyPr/>
        <a:lstStyle/>
        <a:p>
          <a:endParaRPr lang="da-DK"/>
        </a:p>
      </dgm:t>
    </dgm:pt>
    <dgm:pt modelId="{437831EB-7264-433D-A764-418C443A52F3}">
      <dgm:prSet phldrT="[Tekst]" custT="1"/>
      <dgm:spPr>
        <a:solidFill>
          <a:srgbClr val="C00000"/>
        </a:solidFill>
      </dgm:spPr>
      <dgm:t>
        <a:bodyPr/>
        <a:lstStyle/>
        <a:p>
          <a:r>
            <a:rPr lang="fo-FO" sz="1600" dirty="0"/>
            <a:t>2.</a:t>
          </a:r>
        </a:p>
        <a:p>
          <a:r>
            <a:rPr lang="fo-FO" sz="1600" dirty="0"/>
            <a:t>Allir flokkar</a:t>
          </a:r>
          <a:endParaRPr lang="da-DK" sz="1600" dirty="0"/>
        </a:p>
      </dgm:t>
    </dgm:pt>
    <dgm:pt modelId="{47E0692A-C09E-4D6E-A694-91633FCFB33E}" type="parTrans" cxnId="{286FD4EB-FC6A-4978-B6AC-1E1B6CC5547C}">
      <dgm:prSet/>
      <dgm:spPr/>
      <dgm:t>
        <a:bodyPr/>
        <a:lstStyle/>
        <a:p>
          <a:endParaRPr lang="da-DK"/>
        </a:p>
      </dgm:t>
    </dgm:pt>
    <dgm:pt modelId="{EE016904-1521-468D-8CB8-E1357FC133E7}" type="sibTrans" cxnId="{286FD4EB-FC6A-4978-B6AC-1E1B6CC5547C}">
      <dgm:prSet/>
      <dgm:spPr/>
      <dgm:t>
        <a:bodyPr/>
        <a:lstStyle/>
        <a:p>
          <a:endParaRPr lang="da-DK"/>
        </a:p>
      </dgm:t>
    </dgm:pt>
    <dgm:pt modelId="{A149446B-0C9D-4B82-928D-5CF118BAE8F7}">
      <dgm:prSet phldrT="[Tekst]" custT="1"/>
      <dgm:spPr>
        <a:solidFill>
          <a:srgbClr val="7030A0"/>
        </a:solidFill>
      </dgm:spPr>
      <dgm:t>
        <a:bodyPr/>
        <a:lstStyle/>
        <a:p>
          <a:r>
            <a:rPr lang="fo-FO" sz="1600" dirty="0"/>
            <a:t>3.</a:t>
          </a:r>
        </a:p>
        <a:p>
          <a:r>
            <a:rPr lang="da-DK" sz="1600" dirty="0"/>
            <a:t>Almenn hoyring</a:t>
          </a:r>
        </a:p>
      </dgm:t>
    </dgm:pt>
    <dgm:pt modelId="{17C8CF1C-D241-4772-B356-1B74923CB08F}" type="parTrans" cxnId="{113DC894-1C4C-49DB-AF4D-4C70AA87877E}">
      <dgm:prSet/>
      <dgm:spPr/>
      <dgm:t>
        <a:bodyPr/>
        <a:lstStyle/>
        <a:p>
          <a:endParaRPr lang="da-DK"/>
        </a:p>
      </dgm:t>
    </dgm:pt>
    <dgm:pt modelId="{6DD998DA-E7CA-417A-8524-61DB76854EC8}" type="sibTrans" cxnId="{113DC894-1C4C-49DB-AF4D-4C70AA87877E}">
      <dgm:prSet/>
      <dgm:spPr/>
      <dgm:t>
        <a:bodyPr/>
        <a:lstStyle/>
        <a:p>
          <a:endParaRPr lang="da-DK"/>
        </a:p>
      </dgm:t>
    </dgm:pt>
    <dgm:pt modelId="{1080ACBD-5A1A-4864-AA69-7E38DBB89CD5}">
      <dgm:prSet phldrT="[Tekst]" custT="1"/>
      <dgm:spPr>
        <a:solidFill>
          <a:srgbClr val="C00000"/>
        </a:solidFill>
      </dgm:spPr>
      <dgm:t>
        <a:bodyPr/>
        <a:lstStyle/>
        <a:p>
          <a:r>
            <a:rPr lang="fo-FO" sz="1600" dirty="0"/>
            <a:t>4.</a:t>
          </a:r>
        </a:p>
        <a:p>
          <a:r>
            <a:rPr lang="fo-FO" sz="1600" dirty="0"/>
            <a:t>Allir flokkar</a:t>
          </a:r>
          <a:endParaRPr lang="da-DK" sz="1600" dirty="0"/>
        </a:p>
      </dgm:t>
    </dgm:pt>
    <dgm:pt modelId="{49BA4AEF-6033-45B7-BF60-2AA2FF110666}" type="parTrans" cxnId="{74E12F06-94B7-49BB-9240-992FA0E5E1A3}">
      <dgm:prSet/>
      <dgm:spPr/>
      <dgm:t>
        <a:bodyPr/>
        <a:lstStyle/>
        <a:p>
          <a:endParaRPr lang="da-DK"/>
        </a:p>
      </dgm:t>
    </dgm:pt>
    <dgm:pt modelId="{7B55290D-7C2F-496C-B06C-6D7252AEEF44}" type="sibTrans" cxnId="{74E12F06-94B7-49BB-9240-992FA0E5E1A3}">
      <dgm:prSet/>
      <dgm:spPr/>
      <dgm:t>
        <a:bodyPr/>
        <a:lstStyle/>
        <a:p>
          <a:endParaRPr lang="da-DK"/>
        </a:p>
      </dgm:t>
    </dgm:pt>
    <dgm:pt modelId="{809FDD3F-37B4-4FE0-8E06-70B71A603A55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o-FO" sz="1600" dirty="0"/>
            <a:t>1.</a:t>
          </a:r>
        </a:p>
        <a:p>
          <a:r>
            <a:rPr lang="fo-FO" sz="1600" dirty="0"/>
            <a:t>Lands-stýrið</a:t>
          </a:r>
          <a:endParaRPr lang="da-DK" sz="1600" dirty="0"/>
        </a:p>
      </dgm:t>
    </dgm:pt>
    <dgm:pt modelId="{77C5932A-D157-4F73-A06B-8169BAC87399}" type="parTrans" cxnId="{33B39013-2F10-46BD-8D07-6FCE15FAB0AB}">
      <dgm:prSet/>
      <dgm:spPr/>
      <dgm:t>
        <a:bodyPr/>
        <a:lstStyle/>
        <a:p>
          <a:endParaRPr lang="da-DK"/>
        </a:p>
      </dgm:t>
    </dgm:pt>
    <dgm:pt modelId="{AE3A55AC-B77A-4E62-BF15-0542563636A8}" type="sibTrans" cxnId="{33B39013-2F10-46BD-8D07-6FCE15FAB0AB}">
      <dgm:prSet/>
      <dgm:spPr/>
      <dgm:t>
        <a:bodyPr/>
        <a:lstStyle/>
        <a:p>
          <a:endParaRPr lang="da-DK"/>
        </a:p>
      </dgm:t>
    </dgm:pt>
    <dgm:pt modelId="{DC5D171E-5699-4EBC-BD8E-4EC86FA2B6FF}" type="pres">
      <dgm:prSet presAssocID="{4658F3EF-C989-4669-A8F9-9B44A2BB2F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62BF25-26F3-4F48-B135-617EC6885A7E}" type="pres">
      <dgm:prSet presAssocID="{E2DB02D2-E4ED-43BC-84F1-D15563DEA3E9}" presName="centerShape" presStyleLbl="node0" presStyleIdx="0" presStyleCnt="1"/>
      <dgm:spPr/>
    </dgm:pt>
    <dgm:pt modelId="{A0B52C4D-A3E5-4D39-8ADF-3FE6422CF849}" type="pres">
      <dgm:prSet presAssocID="{437831EB-7264-433D-A764-418C443A52F3}" presName="node" presStyleLbl="node1" presStyleIdx="0" presStyleCnt="4" custScaleX="103527" custScaleY="100090">
        <dgm:presLayoutVars>
          <dgm:bulletEnabled val="1"/>
        </dgm:presLayoutVars>
      </dgm:prSet>
      <dgm:spPr/>
    </dgm:pt>
    <dgm:pt modelId="{E4E4CEDE-DC59-4175-BA0A-C340751AF2DD}" type="pres">
      <dgm:prSet presAssocID="{437831EB-7264-433D-A764-418C443A52F3}" presName="dummy" presStyleCnt="0"/>
      <dgm:spPr/>
    </dgm:pt>
    <dgm:pt modelId="{598D2B27-8611-4C78-BB4B-662F59FE1659}" type="pres">
      <dgm:prSet presAssocID="{EE016904-1521-468D-8CB8-E1357FC133E7}" presName="sibTrans" presStyleLbl="sibTrans2D1" presStyleIdx="0" presStyleCnt="4"/>
      <dgm:spPr/>
    </dgm:pt>
    <dgm:pt modelId="{64A0908F-5672-41B3-B535-DAE3B2EA7ED0}" type="pres">
      <dgm:prSet presAssocID="{A149446B-0C9D-4B82-928D-5CF118BAE8F7}" presName="node" presStyleLbl="node1" presStyleIdx="1" presStyleCnt="4" custScaleX="113971" custScaleY="117827">
        <dgm:presLayoutVars>
          <dgm:bulletEnabled val="1"/>
        </dgm:presLayoutVars>
      </dgm:prSet>
      <dgm:spPr/>
    </dgm:pt>
    <dgm:pt modelId="{66443A68-EAAF-4AB5-B706-D3A188026BE3}" type="pres">
      <dgm:prSet presAssocID="{A149446B-0C9D-4B82-928D-5CF118BAE8F7}" presName="dummy" presStyleCnt="0"/>
      <dgm:spPr/>
    </dgm:pt>
    <dgm:pt modelId="{B7D58332-F309-4FAF-884A-7A415BDFF634}" type="pres">
      <dgm:prSet presAssocID="{6DD998DA-E7CA-417A-8524-61DB76854EC8}" presName="sibTrans" presStyleLbl="sibTrans2D1" presStyleIdx="1" presStyleCnt="4"/>
      <dgm:spPr/>
    </dgm:pt>
    <dgm:pt modelId="{6BB6EE5C-AEFF-4B9C-B390-6AF0F1FF900E}" type="pres">
      <dgm:prSet presAssocID="{1080ACBD-5A1A-4864-AA69-7E38DBB89CD5}" presName="node" presStyleLbl="node1" presStyleIdx="2" presStyleCnt="4" custScaleX="109413" custScaleY="100045">
        <dgm:presLayoutVars>
          <dgm:bulletEnabled val="1"/>
        </dgm:presLayoutVars>
      </dgm:prSet>
      <dgm:spPr/>
    </dgm:pt>
    <dgm:pt modelId="{81A62BEA-A287-4A2B-80BA-83B6C7B8C3CA}" type="pres">
      <dgm:prSet presAssocID="{1080ACBD-5A1A-4864-AA69-7E38DBB89CD5}" presName="dummy" presStyleCnt="0"/>
      <dgm:spPr/>
    </dgm:pt>
    <dgm:pt modelId="{86851E6A-05EF-4B21-B6F7-237EFF823D95}" type="pres">
      <dgm:prSet presAssocID="{7B55290D-7C2F-496C-B06C-6D7252AEEF44}" presName="sibTrans" presStyleLbl="sibTrans2D1" presStyleIdx="2" presStyleCnt="4"/>
      <dgm:spPr/>
    </dgm:pt>
    <dgm:pt modelId="{399AE5A8-A2EA-4731-B7E0-E56877922362}" type="pres">
      <dgm:prSet presAssocID="{809FDD3F-37B4-4FE0-8E06-70B71A603A55}" presName="node" presStyleLbl="node1" presStyleIdx="3" presStyleCnt="4" custScaleX="126548" custScaleY="118113">
        <dgm:presLayoutVars>
          <dgm:bulletEnabled val="1"/>
        </dgm:presLayoutVars>
      </dgm:prSet>
      <dgm:spPr/>
    </dgm:pt>
    <dgm:pt modelId="{35F3153F-E33C-47C7-927C-F4C6B096D373}" type="pres">
      <dgm:prSet presAssocID="{809FDD3F-37B4-4FE0-8E06-70B71A603A55}" presName="dummy" presStyleCnt="0"/>
      <dgm:spPr/>
    </dgm:pt>
    <dgm:pt modelId="{32C637AA-64D0-4DE7-B508-7B01D6DD7BB2}" type="pres">
      <dgm:prSet presAssocID="{AE3A55AC-B77A-4E62-BF15-0542563636A8}" presName="sibTrans" presStyleLbl="sibTrans2D1" presStyleIdx="3" presStyleCnt="4"/>
      <dgm:spPr/>
    </dgm:pt>
  </dgm:ptLst>
  <dgm:cxnLst>
    <dgm:cxn modelId="{74E12F06-94B7-49BB-9240-992FA0E5E1A3}" srcId="{E2DB02D2-E4ED-43BC-84F1-D15563DEA3E9}" destId="{1080ACBD-5A1A-4864-AA69-7E38DBB89CD5}" srcOrd="2" destOrd="0" parTransId="{49BA4AEF-6033-45B7-BF60-2AA2FF110666}" sibTransId="{7B55290D-7C2F-496C-B06C-6D7252AEEF44}"/>
    <dgm:cxn modelId="{07DE0A0D-64AD-4709-85C1-9590E1DC383F}" type="presOf" srcId="{1080ACBD-5A1A-4864-AA69-7E38DBB89CD5}" destId="{6BB6EE5C-AEFF-4B9C-B390-6AF0F1FF900E}" srcOrd="0" destOrd="0" presId="urn:microsoft.com/office/officeart/2005/8/layout/radial6"/>
    <dgm:cxn modelId="{33B39013-2F10-46BD-8D07-6FCE15FAB0AB}" srcId="{E2DB02D2-E4ED-43BC-84F1-D15563DEA3E9}" destId="{809FDD3F-37B4-4FE0-8E06-70B71A603A55}" srcOrd="3" destOrd="0" parTransId="{77C5932A-D157-4F73-A06B-8169BAC87399}" sibTransId="{AE3A55AC-B77A-4E62-BF15-0542563636A8}"/>
    <dgm:cxn modelId="{A163E32A-6AF9-47E8-B922-A02AC3FA287C}" type="presOf" srcId="{E2DB02D2-E4ED-43BC-84F1-D15563DEA3E9}" destId="{9C62BF25-26F3-4F48-B135-617EC6885A7E}" srcOrd="0" destOrd="0" presId="urn:microsoft.com/office/officeart/2005/8/layout/radial6"/>
    <dgm:cxn modelId="{C89C0430-38E6-48B3-B60A-7DF43B5F060F}" type="presOf" srcId="{A149446B-0C9D-4B82-928D-5CF118BAE8F7}" destId="{64A0908F-5672-41B3-B535-DAE3B2EA7ED0}" srcOrd="0" destOrd="0" presId="urn:microsoft.com/office/officeart/2005/8/layout/radial6"/>
    <dgm:cxn modelId="{9641DC61-39CA-4C89-B617-723E83ACA8C2}" type="presOf" srcId="{809FDD3F-37B4-4FE0-8E06-70B71A603A55}" destId="{399AE5A8-A2EA-4731-B7E0-E56877922362}" srcOrd="0" destOrd="0" presId="urn:microsoft.com/office/officeart/2005/8/layout/radial6"/>
    <dgm:cxn modelId="{3014674E-9D78-4800-BEF6-813E3FC14096}" srcId="{4658F3EF-C989-4669-A8F9-9B44A2BB2FA3}" destId="{E2DB02D2-E4ED-43BC-84F1-D15563DEA3E9}" srcOrd="0" destOrd="0" parTransId="{DF9F2460-3772-467C-A092-717CBAFCF546}" sibTransId="{E297BD74-1916-48E0-B574-150282FA41FF}"/>
    <dgm:cxn modelId="{25D90F7F-2D4A-4DE6-B879-16FE876229B2}" type="presOf" srcId="{437831EB-7264-433D-A764-418C443A52F3}" destId="{A0B52C4D-A3E5-4D39-8ADF-3FE6422CF849}" srcOrd="0" destOrd="0" presId="urn:microsoft.com/office/officeart/2005/8/layout/radial6"/>
    <dgm:cxn modelId="{F29F618B-96EF-4FC4-B432-39A5C844D126}" type="presOf" srcId="{AE3A55AC-B77A-4E62-BF15-0542563636A8}" destId="{32C637AA-64D0-4DE7-B508-7B01D6DD7BB2}" srcOrd="0" destOrd="0" presId="urn:microsoft.com/office/officeart/2005/8/layout/radial6"/>
    <dgm:cxn modelId="{113DC894-1C4C-49DB-AF4D-4C70AA87877E}" srcId="{E2DB02D2-E4ED-43BC-84F1-D15563DEA3E9}" destId="{A149446B-0C9D-4B82-928D-5CF118BAE8F7}" srcOrd="1" destOrd="0" parTransId="{17C8CF1C-D241-4772-B356-1B74923CB08F}" sibTransId="{6DD998DA-E7CA-417A-8524-61DB76854EC8}"/>
    <dgm:cxn modelId="{88C167D1-8973-4D6B-959E-9CE469C7D13E}" type="presOf" srcId="{6DD998DA-E7CA-417A-8524-61DB76854EC8}" destId="{B7D58332-F309-4FAF-884A-7A415BDFF634}" srcOrd="0" destOrd="0" presId="urn:microsoft.com/office/officeart/2005/8/layout/radial6"/>
    <dgm:cxn modelId="{54DAB7D2-5335-4503-B4B2-0688B6E46443}" type="presOf" srcId="{4658F3EF-C989-4669-A8F9-9B44A2BB2FA3}" destId="{DC5D171E-5699-4EBC-BD8E-4EC86FA2B6FF}" srcOrd="0" destOrd="0" presId="urn:microsoft.com/office/officeart/2005/8/layout/radial6"/>
    <dgm:cxn modelId="{CF9297E0-470F-42F8-9581-B6A1B6010F00}" type="presOf" srcId="{EE016904-1521-468D-8CB8-E1357FC133E7}" destId="{598D2B27-8611-4C78-BB4B-662F59FE1659}" srcOrd="0" destOrd="0" presId="urn:microsoft.com/office/officeart/2005/8/layout/radial6"/>
    <dgm:cxn modelId="{286FD4EB-FC6A-4978-B6AC-1E1B6CC5547C}" srcId="{E2DB02D2-E4ED-43BC-84F1-D15563DEA3E9}" destId="{437831EB-7264-433D-A764-418C443A52F3}" srcOrd="0" destOrd="0" parTransId="{47E0692A-C09E-4D6E-A694-91633FCFB33E}" sibTransId="{EE016904-1521-468D-8CB8-E1357FC133E7}"/>
    <dgm:cxn modelId="{214004F2-BA26-47A5-80EC-DDB33C5BE7EE}" type="presOf" srcId="{7B55290D-7C2F-496C-B06C-6D7252AEEF44}" destId="{86851E6A-05EF-4B21-B6F7-237EFF823D95}" srcOrd="0" destOrd="0" presId="urn:microsoft.com/office/officeart/2005/8/layout/radial6"/>
    <dgm:cxn modelId="{52BF339D-A921-4634-AD6D-0B0418A66B09}" type="presParOf" srcId="{DC5D171E-5699-4EBC-BD8E-4EC86FA2B6FF}" destId="{9C62BF25-26F3-4F48-B135-617EC6885A7E}" srcOrd="0" destOrd="0" presId="urn:microsoft.com/office/officeart/2005/8/layout/radial6"/>
    <dgm:cxn modelId="{C31CA04F-9240-4F11-8139-0E531D9E8E8F}" type="presParOf" srcId="{DC5D171E-5699-4EBC-BD8E-4EC86FA2B6FF}" destId="{A0B52C4D-A3E5-4D39-8ADF-3FE6422CF849}" srcOrd="1" destOrd="0" presId="urn:microsoft.com/office/officeart/2005/8/layout/radial6"/>
    <dgm:cxn modelId="{595D6552-0761-4940-A52F-FD61904F0416}" type="presParOf" srcId="{DC5D171E-5699-4EBC-BD8E-4EC86FA2B6FF}" destId="{E4E4CEDE-DC59-4175-BA0A-C340751AF2DD}" srcOrd="2" destOrd="0" presId="urn:microsoft.com/office/officeart/2005/8/layout/radial6"/>
    <dgm:cxn modelId="{72D6ECEA-9289-43F0-BD08-BDA880B1A4D9}" type="presParOf" srcId="{DC5D171E-5699-4EBC-BD8E-4EC86FA2B6FF}" destId="{598D2B27-8611-4C78-BB4B-662F59FE1659}" srcOrd="3" destOrd="0" presId="urn:microsoft.com/office/officeart/2005/8/layout/radial6"/>
    <dgm:cxn modelId="{26A56B3A-6E7B-43A0-885C-914C257B9F08}" type="presParOf" srcId="{DC5D171E-5699-4EBC-BD8E-4EC86FA2B6FF}" destId="{64A0908F-5672-41B3-B535-DAE3B2EA7ED0}" srcOrd="4" destOrd="0" presId="urn:microsoft.com/office/officeart/2005/8/layout/radial6"/>
    <dgm:cxn modelId="{E87FF321-98F9-4F34-B37E-976AC7A23416}" type="presParOf" srcId="{DC5D171E-5699-4EBC-BD8E-4EC86FA2B6FF}" destId="{66443A68-EAAF-4AB5-B706-D3A188026BE3}" srcOrd="5" destOrd="0" presId="urn:microsoft.com/office/officeart/2005/8/layout/radial6"/>
    <dgm:cxn modelId="{044EEF88-D7CB-47D9-8041-E6FB67617DDB}" type="presParOf" srcId="{DC5D171E-5699-4EBC-BD8E-4EC86FA2B6FF}" destId="{B7D58332-F309-4FAF-884A-7A415BDFF634}" srcOrd="6" destOrd="0" presId="urn:microsoft.com/office/officeart/2005/8/layout/radial6"/>
    <dgm:cxn modelId="{26F7D519-77F6-4178-A612-B0CAD824F7E2}" type="presParOf" srcId="{DC5D171E-5699-4EBC-BD8E-4EC86FA2B6FF}" destId="{6BB6EE5C-AEFF-4B9C-B390-6AF0F1FF900E}" srcOrd="7" destOrd="0" presId="urn:microsoft.com/office/officeart/2005/8/layout/radial6"/>
    <dgm:cxn modelId="{1DB28113-2DA3-4E59-8F66-129F58C97A7F}" type="presParOf" srcId="{DC5D171E-5699-4EBC-BD8E-4EC86FA2B6FF}" destId="{81A62BEA-A287-4A2B-80BA-83B6C7B8C3CA}" srcOrd="8" destOrd="0" presId="urn:microsoft.com/office/officeart/2005/8/layout/radial6"/>
    <dgm:cxn modelId="{AB56FCB8-82E3-4F24-8191-F303356FA70D}" type="presParOf" srcId="{DC5D171E-5699-4EBC-BD8E-4EC86FA2B6FF}" destId="{86851E6A-05EF-4B21-B6F7-237EFF823D95}" srcOrd="9" destOrd="0" presId="urn:microsoft.com/office/officeart/2005/8/layout/radial6"/>
    <dgm:cxn modelId="{4E5B0C85-0C9A-4B6B-AB6B-63131FCF2235}" type="presParOf" srcId="{DC5D171E-5699-4EBC-BD8E-4EC86FA2B6FF}" destId="{399AE5A8-A2EA-4731-B7E0-E56877922362}" srcOrd="10" destOrd="0" presId="urn:microsoft.com/office/officeart/2005/8/layout/radial6"/>
    <dgm:cxn modelId="{9D7B57A8-ADB5-4544-9D59-A461E0138A83}" type="presParOf" srcId="{DC5D171E-5699-4EBC-BD8E-4EC86FA2B6FF}" destId="{35F3153F-E33C-47C7-927C-F4C6B096D373}" srcOrd="11" destOrd="0" presId="urn:microsoft.com/office/officeart/2005/8/layout/radial6"/>
    <dgm:cxn modelId="{698C809A-3CB2-4FF3-8379-9BCB3C522248}" type="presParOf" srcId="{DC5D171E-5699-4EBC-BD8E-4EC86FA2B6FF}" destId="{32C637AA-64D0-4DE7-B508-7B01D6DD7BB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637AA-64D0-4DE7-B508-7B01D6DD7BB2}">
      <dsp:nvSpPr>
        <dsp:cNvPr id="0" name=""/>
        <dsp:cNvSpPr/>
      </dsp:nvSpPr>
      <dsp:spPr>
        <a:xfrm>
          <a:off x="1189444" y="424234"/>
          <a:ext cx="2836324" cy="2836324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51E6A-05EF-4B21-B6F7-237EFF823D95}">
      <dsp:nvSpPr>
        <dsp:cNvPr id="0" name=""/>
        <dsp:cNvSpPr/>
      </dsp:nvSpPr>
      <dsp:spPr>
        <a:xfrm>
          <a:off x="1189444" y="424234"/>
          <a:ext cx="2836324" cy="2836324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58332-F309-4FAF-884A-7A415BDFF634}">
      <dsp:nvSpPr>
        <dsp:cNvPr id="0" name=""/>
        <dsp:cNvSpPr/>
      </dsp:nvSpPr>
      <dsp:spPr>
        <a:xfrm>
          <a:off x="1189444" y="424234"/>
          <a:ext cx="2836324" cy="2836324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D2B27-8611-4C78-BB4B-662F59FE1659}">
      <dsp:nvSpPr>
        <dsp:cNvPr id="0" name=""/>
        <dsp:cNvSpPr/>
      </dsp:nvSpPr>
      <dsp:spPr>
        <a:xfrm>
          <a:off x="1189444" y="424234"/>
          <a:ext cx="2836324" cy="2836324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F25-26F3-4F48-B135-617EC6885A7E}">
      <dsp:nvSpPr>
        <dsp:cNvPr id="0" name=""/>
        <dsp:cNvSpPr/>
      </dsp:nvSpPr>
      <dsp:spPr>
        <a:xfrm>
          <a:off x="1955327" y="1190118"/>
          <a:ext cx="1304557" cy="130455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o-FO" sz="1600" kern="1200" dirty="0"/>
            <a:t>Orku- og veðurlags-politikkur Føroya</a:t>
          </a:r>
          <a:endParaRPr lang="da-DK" sz="1600" kern="1200" dirty="0"/>
        </a:p>
      </dsp:txBody>
      <dsp:txXfrm>
        <a:off x="2146375" y="1381166"/>
        <a:ext cx="922461" cy="922461"/>
      </dsp:txXfrm>
    </dsp:sp>
    <dsp:sp modelId="{A0B52C4D-A3E5-4D39-8ADF-3FE6422CF849}">
      <dsp:nvSpPr>
        <dsp:cNvPr id="0" name=""/>
        <dsp:cNvSpPr/>
      </dsp:nvSpPr>
      <dsp:spPr>
        <a:xfrm>
          <a:off x="2134907" y="103"/>
          <a:ext cx="945398" cy="91401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o-FO" sz="1600" kern="1200" dirty="0"/>
            <a:t>2.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o-FO" sz="1600" kern="1200" dirty="0"/>
            <a:t>Allir flokkar</a:t>
          </a:r>
          <a:endParaRPr lang="da-DK" sz="1600" kern="1200" dirty="0"/>
        </a:p>
      </dsp:txBody>
      <dsp:txXfrm>
        <a:off x="2273357" y="133957"/>
        <a:ext cx="668498" cy="646304"/>
      </dsp:txXfrm>
    </dsp:sp>
    <dsp:sp modelId="{64A0908F-5672-41B3-B535-DAE3B2EA7ED0}">
      <dsp:nvSpPr>
        <dsp:cNvPr id="0" name=""/>
        <dsp:cNvSpPr/>
      </dsp:nvSpPr>
      <dsp:spPr>
        <a:xfrm>
          <a:off x="3472508" y="1304404"/>
          <a:ext cx="1040772" cy="107598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o-FO" sz="1600" kern="1200" dirty="0"/>
            <a:t>3.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Almenn hoyring</a:t>
          </a:r>
        </a:p>
      </dsp:txBody>
      <dsp:txXfrm>
        <a:off x="3624926" y="1461978"/>
        <a:ext cx="735936" cy="760836"/>
      </dsp:txXfrm>
    </dsp:sp>
    <dsp:sp modelId="{6BB6EE5C-AEFF-4B9C-B390-6AF0F1FF900E}">
      <dsp:nvSpPr>
        <dsp:cNvPr id="0" name=""/>
        <dsp:cNvSpPr/>
      </dsp:nvSpPr>
      <dsp:spPr>
        <a:xfrm>
          <a:off x="2108032" y="2770883"/>
          <a:ext cx="999148" cy="91360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o-FO" sz="1600" kern="1200" dirty="0"/>
            <a:t>4.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o-FO" sz="1600" kern="1200" dirty="0"/>
            <a:t>Allir flokkar</a:t>
          </a:r>
          <a:endParaRPr lang="da-DK" sz="1600" kern="1200" dirty="0"/>
        </a:p>
      </dsp:txBody>
      <dsp:txXfrm>
        <a:off x="2254354" y="2904677"/>
        <a:ext cx="706504" cy="646013"/>
      </dsp:txXfrm>
    </dsp:sp>
    <dsp:sp modelId="{399AE5A8-A2EA-4731-B7E0-E56877922362}">
      <dsp:nvSpPr>
        <dsp:cNvPr id="0" name=""/>
        <dsp:cNvSpPr/>
      </dsp:nvSpPr>
      <dsp:spPr>
        <a:xfrm>
          <a:off x="644506" y="1303098"/>
          <a:ext cx="1155623" cy="1078596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o-FO" sz="1600" kern="1200" dirty="0"/>
            <a:t>1.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o-FO" sz="1600" kern="1200" dirty="0"/>
            <a:t>Lands-stýrið</a:t>
          </a:r>
          <a:endParaRPr lang="da-DK" sz="1600" kern="1200" dirty="0"/>
        </a:p>
      </dsp:txBody>
      <dsp:txXfrm>
        <a:off x="813743" y="1461055"/>
        <a:ext cx="817149" cy="76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F40E4AF-D4D1-4174-A89F-F3ABA239E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927E683-1C2C-46DF-A620-8E55F1B645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45B1-4519-4B12-B17A-41ED5F565D40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80ED823-9BB5-4395-AE3A-107F90FD5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008BCF6-19D2-42C4-A57E-1ADD171E94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CA71-1DAB-4880-B46A-095400C91A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4074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E5590-ED13-4784-98A1-704B42B9E802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5651-70D2-4D07-A411-2A4C60BB7E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3067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o-F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48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13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53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43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58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38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o-FO" sz="1600" dirty="0"/>
          </a:p>
          <a:p>
            <a:endParaRPr lang="fo-FO" sz="1600" dirty="0"/>
          </a:p>
          <a:p>
            <a:endParaRPr lang="da-DK" sz="1600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26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1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973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803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3EEE5-1EA3-4C90-9C75-7C7A26277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D56CC48-9F58-41C5-96E0-3D330C7EA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FE30040-0A76-4886-8A5E-BA7C17B0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F2DD52-2E19-440B-A95C-9CA96A01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10A687-73A1-45F9-8992-F19E178A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01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42570-C664-4E4C-87DD-39BE6AEE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7FE261-6DA1-41C8-87E8-C5E5B7A6B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03CB3A-C988-4E09-BF61-71FD3FAF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2CBFC4-E8BD-4EF7-9830-829282B8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FC5EEC-ACAD-47A4-8B6C-920ECF41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91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0EA0421-759A-426D-8E6A-FE47179A8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F25D88-DB3C-475D-AEC1-FD844A133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0828EE-3DD3-41CE-98E6-F3C10EBA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212752-3F73-44F7-B995-7B3C52C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57F061-14E8-4869-92A7-DEAD501C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40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B9064-B0E3-4132-862E-D40A4C11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BAE1AC-ABCF-49D8-B5DA-C3CF1B744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CEB3AD-DF41-4F7A-9717-8B02DF22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6075C5-7EEE-45D8-9A09-7017B940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6707C2-8DC8-4D8A-9F8B-B354AA7D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311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82DF-64BB-492D-9172-03B27DAE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B037F1-2F34-4832-9A7B-FB726C43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B1F77D-1CE3-4941-882E-6876107D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9F319A-6F41-4846-B8E7-61753ECC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7FFC57-D9CA-4579-B17A-9DE67095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877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BD7A8-5535-4E47-8DDA-FED3C863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00FC28-1249-4F28-8943-2BAE14A18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D227D1-9B4B-4105-99D3-BB9C94D97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CF9668-89DB-4A3B-89C4-AFB4A9EC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DBD2D2-E716-46AA-87D2-48C45BCB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48B6B2-DA48-4598-BC38-18CBFBF3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22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A2750-B02D-4112-A8DB-52DAE10D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937CF4-09AD-4199-9638-BB9899832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3A969C7-9D4A-4D0F-A611-7350F1F58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1FAEBA-1B5D-40B4-8FE4-57D232D89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4B2D044-D621-4756-B116-8A6E4B787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B34DE49-52A0-4D7E-9F10-60585393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EAD827D-1470-4C75-A043-894FC8CA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B87955B-88AB-45DC-9CCD-B0F50E41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741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71D9F-956E-4259-8EAE-398CC574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CAAB347-08ED-4BD5-AAB1-D8879CFC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9F6189-3EA2-4518-AD21-1128AE8D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E75F6A6-1E21-4F86-8196-E2F7D056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63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4360B22-1EFF-42FF-8177-3E2E15AA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F70CB84-624A-4AA5-9372-A90976D7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71CA40-6E1C-4533-87B8-3A1101C1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36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CEBCD-5544-41D6-8C38-FB8B93EF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970898-CCC5-46A9-91E6-1FEC2F89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C2824C-B29A-40D5-902E-A1DDFB6EC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CFBF1-3A33-44BF-9D1E-01C72DF5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95003E-3EA5-49DF-8203-1782D4D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EDE5DA1-E9DB-412E-9537-D7F89C28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27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D007F-2AEE-4722-9044-0A80359F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580D467-1B62-483A-B019-2B0213FC6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8210DD-85B9-4B90-B2C5-C6B35350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7F4064-7FBA-450B-B990-7344F6F8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E0E7B83-86AF-42D3-91B7-76F47DE4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7FB0FB-C774-42BA-942F-70D9ADA4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878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3A9DE3D-2C01-49E1-9C3C-BFA2A2C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323A4E-2DAE-45C2-B716-920E1340A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7338DB-BC86-45F5-BAFB-89AC55857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0F2BA-C3E8-4C70-8074-1B697E11D6AD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AD3BE5-E0B2-4A52-9DDE-BFA50D521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ED39F9-AACE-421A-BC78-C667FD145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4FA4-D046-48FB-8434-22539810B5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8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ergycue.it/carbon-capture-systems-come-ridurre-le-emissioni-di-co2/13216/" TargetMode="External"/><Relationship Id="rId5" Type="http://schemas.openxmlformats.org/officeDocument/2006/relationships/image" Target="../media/image15.jpg"/><Relationship Id="rId10" Type="http://schemas.openxmlformats.org/officeDocument/2006/relationships/image" Target="../media/image4.gif"/><Relationship Id="rId4" Type="http://schemas.openxmlformats.org/officeDocument/2006/relationships/hyperlink" Target="http://commons.wikimedia.org/wiki/File:Arctic_Ocean_relief_location_map.png" TargetMode="External"/><Relationship Id="rId9" Type="http://schemas.openxmlformats.org/officeDocument/2006/relationships/hyperlink" Target="https://freesvg.org/eco-growth-vector-icon70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9.jpg"/><Relationship Id="rId7" Type="http://schemas.openxmlformats.org/officeDocument/2006/relationships/hyperlink" Target="http://www.pngall.com/target-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hyperlink" Target="http://humanergy.com/performance-or-contribution/" TargetMode="External"/><Relationship Id="rId9" Type="http://schemas.openxmlformats.org/officeDocument/2006/relationships/hyperlink" Target="https://pixabay.com/da/kikkert-s%C3%B8ge-se-finde-watch-101526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>
            <a:extLst>
              <a:ext uri="{FF2B5EF4-FFF2-40B4-BE49-F238E27FC236}">
                <a16:creationId xmlns:a16="http://schemas.microsoft.com/office/drawing/2014/main" id="{8313508B-5DB0-4284-A8BA-4542CD54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2" y="4699322"/>
            <a:ext cx="3277105" cy="18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 P S K O T</a:t>
            </a:r>
            <a:b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2400" b="1" dirty="0">
                <a:latin typeface="Arial Black" panose="020B0A04020102020204" pitchFamily="34" charset="0"/>
              </a:rPr>
              <a:t> </a:t>
            </a:r>
            <a:br>
              <a:rPr lang="fo-FO" sz="2400" b="1" dirty="0">
                <a:latin typeface="Arial Black" panose="020B0A04020102020204" pitchFamily="34" charset="0"/>
              </a:rPr>
            </a:br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Orku- og veðurlagspolitikkur Føroya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96FB9CAF-B5F9-46CF-9187-D623EA41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8970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o-FO" sz="2000" dirty="0"/>
          </a:p>
          <a:p>
            <a:pPr marL="0" indent="0" algn="ctr">
              <a:buNone/>
            </a:pPr>
            <a:endParaRPr lang="fo-FO" sz="2000" dirty="0"/>
          </a:p>
          <a:p>
            <a:pPr marL="0" indent="0" algn="ctr">
              <a:buNone/>
            </a:pPr>
            <a:endParaRPr lang="fo-FO" sz="2000" dirty="0"/>
          </a:p>
          <a:p>
            <a:pPr marL="0" indent="0" algn="ctr">
              <a:buNone/>
            </a:pPr>
            <a:endParaRPr lang="fo-FO" sz="2000" dirty="0"/>
          </a:p>
          <a:p>
            <a:pPr marL="0" indent="0" algn="ctr">
              <a:buNone/>
            </a:pPr>
            <a:endParaRPr lang="fo-FO" sz="2000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3A739893-290E-45A5-9A44-B418D4D30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9858" y="1825625"/>
            <a:ext cx="5483942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o-FO" sz="2000" b="1" dirty="0"/>
              <a:t>Skrá</a:t>
            </a:r>
          </a:p>
          <a:p>
            <a:pPr lvl="0"/>
            <a:r>
              <a:rPr lang="fo-FO" sz="2000" dirty="0"/>
              <a:t>Vælkomin og tilgongd, Helgi Abrahamsen, landsstýrismaður</a:t>
            </a:r>
            <a:endParaRPr lang="da-DK" sz="2000" dirty="0"/>
          </a:p>
          <a:p>
            <a:pPr lvl="0"/>
            <a:r>
              <a:rPr lang="fo-FO" sz="2000" dirty="0"/>
              <a:t>Uppskot til orku- og veðurlagspolitikk Føroya, Helgi Abrahamsen, landsstýrismaður</a:t>
            </a:r>
            <a:endParaRPr lang="da-DK" sz="2000" dirty="0"/>
          </a:p>
          <a:p>
            <a:pPr lvl="0"/>
            <a:r>
              <a:rPr lang="fo-FO" sz="2000" dirty="0"/>
              <a:t>Tey einstøku átøkini, Sigurð í Jákupsstovu, formaður í arbeiðsbólkinum</a:t>
            </a:r>
            <a:endParaRPr lang="da-DK" sz="2000" dirty="0"/>
          </a:p>
          <a:p>
            <a:pPr lvl="0"/>
            <a:r>
              <a:rPr lang="fo-FO" sz="2000" dirty="0"/>
              <a:t>Orðið er frítt </a:t>
            </a: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3FA151E-DCDC-4538-BC25-9413831DC34C}"/>
              </a:ext>
            </a:extLst>
          </p:cNvPr>
          <p:cNvSpPr txBox="1"/>
          <p:nvPr/>
        </p:nvSpPr>
        <p:spPr>
          <a:xfrm>
            <a:off x="1283110" y="235974"/>
            <a:ext cx="396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/>
              <a:t>Umhvørvis- og vinnumálaráðið</a:t>
            </a:r>
            <a:endParaRPr lang="da-DK" dirty="0"/>
          </a:p>
        </p:txBody>
      </p:sp>
      <p:sp>
        <p:nvSpPr>
          <p:cNvPr id="20" name="Pladsholder til indhold 12">
            <a:extLst>
              <a:ext uri="{FF2B5EF4-FFF2-40B4-BE49-F238E27FC236}">
                <a16:creationId xmlns:a16="http://schemas.microsoft.com/office/drawing/2014/main" id="{E5343B4B-63A2-4607-9D6E-EF7100760D3F}"/>
              </a:ext>
            </a:extLst>
          </p:cNvPr>
          <p:cNvSpPr txBox="1">
            <a:spLocks/>
          </p:cNvSpPr>
          <p:nvPr/>
        </p:nvSpPr>
        <p:spPr>
          <a:xfrm>
            <a:off x="838200" y="1895730"/>
            <a:ext cx="4189702" cy="459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o-FO" sz="2000" dirty="0"/>
              <a:t>Fólkaflokkurin</a:t>
            </a:r>
          </a:p>
          <a:p>
            <a:r>
              <a:rPr lang="fo-FO" sz="2000" dirty="0"/>
              <a:t>Sambandsflokkurin</a:t>
            </a:r>
          </a:p>
          <a:p>
            <a:r>
              <a:rPr lang="fo-FO" sz="2000" dirty="0"/>
              <a:t>Javnaðarflokkurin</a:t>
            </a:r>
          </a:p>
          <a:p>
            <a:r>
              <a:rPr lang="fo-FO" sz="2000" dirty="0"/>
              <a:t>Sjálvstýri</a:t>
            </a:r>
          </a:p>
          <a:p>
            <a:r>
              <a:rPr lang="fo-FO" sz="2000" dirty="0"/>
              <a:t>Tjóðveldi</a:t>
            </a:r>
          </a:p>
          <a:p>
            <a:r>
              <a:rPr lang="fo-FO" sz="2000" dirty="0"/>
              <a:t>Framsókn</a:t>
            </a:r>
          </a:p>
          <a:p>
            <a:r>
              <a:rPr lang="fo-FO" sz="2000" dirty="0"/>
              <a:t>Miðflokkurin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2000" dirty="0"/>
          </a:p>
        </p:txBody>
      </p:sp>
      <p:pic>
        <p:nvPicPr>
          <p:cNvPr id="1035" name="Picture 11" descr="Se kildebilledet">
            <a:extLst>
              <a:ext uri="{FF2B5EF4-FFF2-40B4-BE49-F238E27FC236}">
                <a16:creationId xmlns:a16="http://schemas.microsoft.com/office/drawing/2014/main" id="{D7C5C772-664E-44D2-B7A1-71483EB23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09" y="4701307"/>
            <a:ext cx="2764606" cy="18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e kildebilledet">
            <a:extLst>
              <a:ext uri="{FF2B5EF4-FFF2-40B4-BE49-F238E27FC236}">
                <a16:creationId xmlns:a16="http://schemas.microsoft.com/office/drawing/2014/main" id="{61674C66-8A82-4AFB-A6CB-0E439E59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51" y="4687748"/>
            <a:ext cx="2886613" cy="20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lede 36" descr="Et billede, der indeholder kort&#10;&#10;Automatisk genereret beskrivelse">
            <a:extLst>
              <a:ext uri="{FF2B5EF4-FFF2-40B4-BE49-F238E27FC236}">
                <a16:creationId xmlns:a16="http://schemas.microsoft.com/office/drawing/2014/main" id="{660159FC-FE82-43A6-BD49-CBF3B64DB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23985" y="1317170"/>
            <a:ext cx="2743200" cy="2743200"/>
          </a:xfrm>
          <a:prstGeom prst="rect">
            <a:avLst/>
          </a:prstGeom>
        </p:spPr>
      </p:pic>
      <p:pic>
        <p:nvPicPr>
          <p:cNvPr id="16" name="Billede 15" descr="Et billede, der indeholder udendørs, himmel, røg, skyer&#10;&#10;Automatisk genereret beskrivelse">
            <a:extLst>
              <a:ext uri="{FF2B5EF4-FFF2-40B4-BE49-F238E27FC236}">
                <a16:creationId xmlns:a16="http://schemas.microsoft.com/office/drawing/2014/main" id="{0E81078D-220D-4CEA-BE08-7B0660AA9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35220" y="4213426"/>
            <a:ext cx="2743200" cy="18167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2732"/>
          </a:xfrm>
        </p:spPr>
        <p:txBody>
          <a:bodyPr>
            <a:normAutofit/>
          </a:bodyPr>
          <a:lstStyle/>
          <a:p>
            <a:r>
              <a:rPr lang="fo-FO" sz="1800" dirty="0"/>
              <a:t>	Umhvørvis- og vinnumálaráðið</a:t>
            </a:r>
            <a:endParaRPr lang="da-DK" sz="1800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23A68BF-3EC5-4A70-B2A4-D60E225F6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o-FO" b="1" dirty="0"/>
              <a:t>    </a:t>
            </a:r>
          </a:p>
          <a:p>
            <a:pPr marL="0" indent="0">
              <a:buNone/>
            </a:pPr>
            <a:endParaRPr lang="fo-FO" b="1" dirty="0"/>
          </a:p>
          <a:p>
            <a:pPr marL="0" indent="0">
              <a:buNone/>
            </a:pPr>
            <a:r>
              <a:rPr lang="fo-FO" b="1" dirty="0"/>
              <a:t>Takk fyri at tit lýddu á </a:t>
            </a:r>
            <a:endParaRPr lang="da-DK" b="1" dirty="0"/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D8BED15-1379-4A70-9F5D-B1937596EF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35220" y="1272974"/>
            <a:ext cx="2743200" cy="2743200"/>
          </a:xfrm>
          <a:prstGeom prst="rect">
            <a:avLst/>
          </a:prstGeom>
        </p:spPr>
      </p:pic>
      <p:pic>
        <p:nvPicPr>
          <p:cNvPr id="45" name="Picture 13" descr="Se kildebilledet">
            <a:extLst>
              <a:ext uri="{FF2B5EF4-FFF2-40B4-BE49-F238E27FC236}">
                <a16:creationId xmlns:a16="http://schemas.microsoft.com/office/drawing/2014/main" id="{1289F04D-FC66-45F6-A51B-A4322B22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85" y="4213426"/>
            <a:ext cx="2886613" cy="20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5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306"/>
            <a:ext cx="10515600" cy="827857"/>
          </a:xfrm>
        </p:spPr>
        <p:txBody>
          <a:bodyPr>
            <a:noAutofit/>
          </a:bodyPr>
          <a:lstStyle/>
          <a:p>
            <a:pPr algn="ctr"/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Orku- og veðurlagspolitikkur Føroya – samgonguskjalið og altjóða bindingar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96FB9CAF-B5F9-46CF-9187-D623EA41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016" y="1517405"/>
            <a:ext cx="4075388" cy="4659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o-FO" sz="2000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3A739893-290E-45A5-9A44-B418D4D30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0558" y="1517405"/>
            <a:ext cx="6536803" cy="4659558"/>
          </a:xfrm>
        </p:spPr>
        <p:txBody>
          <a:bodyPr>
            <a:normAutofit/>
          </a:bodyPr>
          <a:lstStyle/>
          <a:p>
            <a:r>
              <a:rPr lang="fo-FO" sz="2000" dirty="0"/>
              <a:t>Samgongan vil seta í verk átøk, sum minka um útlát og dálking. </a:t>
            </a:r>
          </a:p>
          <a:p>
            <a:r>
              <a:rPr lang="fo-FO" sz="2000" dirty="0"/>
              <a:t>Týdningarmikið at flotin verður endurnýggjaður, so vit fáa nýggj skip, ið dálka munandi minni enn tey eldru. </a:t>
            </a:r>
          </a:p>
          <a:p>
            <a:r>
              <a:rPr lang="fo-FO" sz="2000" dirty="0"/>
              <a:t>Munandi meira ferð eigur at verða sett á grøna orkuframleiðslu. </a:t>
            </a:r>
          </a:p>
          <a:p>
            <a:r>
              <a:rPr lang="fo-FO" sz="2000" dirty="0"/>
              <a:t>Arbeitt verður fyri at tryggja størri kapping á framleiðslu- og sølusíðuni.</a:t>
            </a:r>
          </a:p>
          <a:p>
            <a:r>
              <a:rPr lang="fo-FO" sz="2000" dirty="0"/>
              <a:t>Tryggja fult gjøgnumskygni í netpartin, sum skal verða grundarlag undir at privatar fyritøkur sleppa at leiga og framleiða seg inn á elnetið hjá SEV.</a:t>
            </a:r>
            <a:endParaRPr lang="da-DK" sz="2000" dirty="0"/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3FA151E-DCDC-4538-BC25-9413831DC34C}"/>
              </a:ext>
            </a:extLst>
          </p:cNvPr>
          <p:cNvSpPr txBox="1"/>
          <p:nvPr/>
        </p:nvSpPr>
        <p:spPr>
          <a:xfrm>
            <a:off x="1283110" y="235974"/>
            <a:ext cx="396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/>
              <a:t>Umhvørvis- og vinnumálaráðið</a:t>
            </a:r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197D6D1A-343B-4C34-83FF-E02A6BAB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956" y="2025087"/>
            <a:ext cx="3743767" cy="2807825"/>
          </a:xfrm>
          <a:prstGeom prst="rect">
            <a:avLst/>
          </a:prstGeom>
        </p:spPr>
      </p:pic>
      <p:pic>
        <p:nvPicPr>
          <p:cNvPr id="8" name="78FB1E1F-229E-4FA8-A13A-742352303E00">
            <a:extLst>
              <a:ext uri="{FF2B5EF4-FFF2-40B4-BE49-F238E27FC236}">
                <a16:creationId xmlns:a16="http://schemas.microsoft.com/office/drawing/2014/main" id="{3D60F78B-EDD4-4BA1-A3C1-9363C3AF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9241">
            <a:off x="1437414" y="3403099"/>
            <a:ext cx="3224819" cy="24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3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Orku- og veðurlagspolitikkur Føroya – arbeiðssetningur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3A739893-290E-45A5-9A44-B418D4D30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9159" y="1469924"/>
            <a:ext cx="6214641" cy="4351338"/>
          </a:xfrm>
        </p:spPr>
        <p:txBody>
          <a:bodyPr>
            <a:normAutofit/>
          </a:bodyPr>
          <a:lstStyle/>
          <a:p>
            <a:r>
              <a:rPr lang="fo-FO" sz="2000" dirty="0"/>
              <a:t>Arbeiðið eigur í mestan mun at byggja á vitan, royndir og framtíðarútlit, sum longu eru lýst og víst á seinnu árini. </a:t>
            </a:r>
          </a:p>
          <a:p>
            <a:r>
              <a:rPr lang="fo-FO" sz="2000" dirty="0"/>
              <a:t>Langtíðarmálið er so líðandi at flyta Føroyar móti einum burðardyggum og kappingarførum búskapi á landi og sjógvi. </a:t>
            </a:r>
          </a:p>
          <a:p>
            <a:r>
              <a:rPr lang="fo-FO" sz="2000" dirty="0"/>
              <a:t>Umráðandi er, at orku- og veðurlagspolitisku málini eru høg og kortini realistisk og at peika verður á gongdar leiðir at røkka settu málinum í verki yvir eitt 10 ára tíðarskeið og longri. </a:t>
            </a:r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3FA151E-DCDC-4538-BC25-9413831DC34C}"/>
              </a:ext>
            </a:extLst>
          </p:cNvPr>
          <p:cNvSpPr txBox="1"/>
          <p:nvPr/>
        </p:nvSpPr>
        <p:spPr>
          <a:xfrm>
            <a:off x="1283110" y="235974"/>
            <a:ext cx="396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/>
              <a:t>Umhvørvis- og vinnumálaráðið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910BA9-9B38-468F-98A1-72D799D8C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5400000">
            <a:off x="455386" y="2103341"/>
            <a:ext cx="4171423" cy="31285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indhold 9">
            <a:extLst>
              <a:ext uri="{FF2B5EF4-FFF2-40B4-BE49-F238E27FC236}">
                <a16:creationId xmlns:a16="http://schemas.microsoft.com/office/drawing/2014/main" id="{D946516D-BB0F-45FC-AF7B-7A1375746E20}"/>
              </a:ext>
            </a:extLst>
          </p:cNvPr>
          <p:cNvSpPr txBox="1">
            <a:spLocks/>
          </p:cNvSpPr>
          <p:nvPr/>
        </p:nvSpPr>
        <p:spPr>
          <a:xfrm rot="5400000">
            <a:off x="1642212" y="3841909"/>
            <a:ext cx="2982491" cy="335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o-FO" sz="2000"/>
              <a:t> </a:t>
            </a:r>
            <a:endParaRPr lang="fo-FO" sz="2000" dirty="0"/>
          </a:p>
        </p:txBody>
      </p:sp>
      <p:pic>
        <p:nvPicPr>
          <p:cNvPr id="1027" name="4EE0CFF6-6593-451A-8416-9DA8C6BFF48F">
            <a:extLst>
              <a:ext uri="{FF2B5EF4-FFF2-40B4-BE49-F238E27FC236}">
                <a16:creationId xmlns:a16="http://schemas.microsoft.com/office/drawing/2014/main" id="{2FF370F5-0D1A-4EDA-91A9-874ECCA0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452" y="2103340"/>
            <a:ext cx="4171423" cy="31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3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956"/>
            <a:ext cx="10515600" cy="827858"/>
          </a:xfrm>
        </p:spPr>
        <p:txBody>
          <a:bodyPr>
            <a:noAutofit/>
          </a:bodyPr>
          <a:lstStyle/>
          <a:p>
            <a:pPr algn="ctr"/>
            <a:br>
              <a:rPr lang="fo-FO" sz="2400" b="1" dirty="0"/>
            </a:br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Orku- og veðurlagspolitikkur Føroya – arbeiðsbólkur og fundament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96FB9CAF-B5F9-46CF-9187-D623EA41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5400000">
            <a:off x="1473559" y="3598826"/>
            <a:ext cx="2767005" cy="3021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3A739893-290E-45A5-9A44-B418D4D30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0653" y="1825625"/>
            <a:ext cx="59831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o-FO" sz="2000" dirty="0"/>
              <a:t>6 mannabólkur við umboðum fyri Umhvørvis- og vinnumálaráðið og Umhvørvisstovuna</a:t>
            </a:r>
          </a:p>
          <a:p>
            <a:pPr marL="0" indent="0">
              <a:buNone/>
            </a:pPr>
            <a:endParaRPr lang="fo-FO" sz="2000" dirty="0"/>
          </a:p>
          <a:p>
            <a:pPr marL="0" indent="0">
              <a:buNone/>
            </a:pPr>
            <a:r>
              <a:rPr lang="fo-FO" sz="2000" dirty="0"/>
              <a:t>Sigurð í Jákupsstovu, formaður</a:t>
            </a:r>
          </a:p>
          <a:p>
            <a:pPr marL="0" indent="0">
              <a:buNone/>
            </a:pPr>
            <a:r>
              <a:rPr lang="fo-FO" sz="2000" dirty="0"/>
              <a:t>Maria G. Hansen, US </a:t>
            </a:r>
            <a:r>
              <a:rPr lang="fo-FO" sz="2000" i="1" dirty="0"/>
              <a:t>Vernd</a:t>
            </a:r>
          </a:p>
          <a:p>
            <a:pPr marL="0" indent="0">
              <a:buNone/>
            </a:pPr>
            <a:r>
              <a:rPr lang="fo-FO" sz="2000" dirty="0"/>
              <a:t>Suni Petersen, US </a:t>
            </a:r>
            <a:r>
              <a:rPr lang="fo-FO" sz="2000" i="1" dirty="0"/>
              <a:t>Vernd</a:t>
            </a:r>
          </a:p>
          <a:p>
            <a:pPr marL="0" indent="0">
              <a:buNone/>
            </a:pPr>
            <a:r>
              <a:rPr lang="fo-FO" sz="2000" dirty="0"/>
              <a:t>Kári M. Mortensen, US </a:t>
            </a:r>
            <a:r>
              <a:rPr lang="fo-FO" sz="2000" i="1" dirty="0"/>
              <a:t>Orka</a:t>
            </a:r>
            <a:endParaRPr lang="fo-FO" sz="2000" dirty="0"/>
          </a:p>
          <a:p>
            <a:pPr marL="0" indent="0">
              <a:buNone/>
            </a:pPr>
            <a:r>
              <a:rPr lang="fo-FO" sz="2000" dirty="0"/>
              <a:t>Ari Johanneson, US </a:t>
            </a:r>
            <a:r>
              <a:rPr lang="fo-FO" sz="2000" i="1" dirty="0"/>
              <a:t>elveitingareftirlit</a:t>
            </a:r>
          </a:p>
          <a:p>
            <a:pPr marL="0" indent="0">
              <a:buNone/>
            </a:pPr>
            <a:r>
              <a:rPr lang="fo-FO" sz="2000" dirty="0"/>
              <a:t>Anni á Hædd, Umhvørvis- og vinnumálaráðið</a:t>
            </a:r>
          </a:p>
          <a:p>
            <a:pPr marL="0" indent="0">
              <a:buNone/>
            </a:pPr>
            <a:endParaRPr lang="fo-FO" sz="2000" dirty="0"/>
          </a:p>
          <a:p>
            <a:pPr marL="0" indent="0">
              <a:buNone/>
            </a:pPr>
            <a:endParaRPr lang="fo-FO" sz="2000" dirty="0"/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3FA151E-DCDC-4538-BC25-9413831DC34C}"/>
              </a:ext>
            </a:extLst>
          </p:cNvPr>
          <p:cNvSpPr txBox="1"/>
          <p:nvPr/>
        </p:nvSpPr>
        <p:spPr>
          <a:xfrm>
            <a:off x="1283110" y="235974"/>
            <a:ext cx="396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/>
              <a:t>Umhvørvis- og vinnumálaráðið</a:t>
            </a:r>
            <a:endParaRPr lang="da-DK" dirty="0"/>
          </a:p>
        </p:txBody>
      </p:sp>
      <p:pic>
        <p:nvPicPr>
          <p:cNvPr id="3074" name="D581DC9E-D30D-447B-B0F2-CDD711E47689">
            <a:extLst>
              <a:ext uri="{FF2B5EF4-FFF2-40B4-BE49-F238E27FC236}">
                <a16:creationId xmlns:a16="http://schemas.microsoft.com/office/drawing/2014/main" id="{D793F774-36C4-49C7-A3A1-487C5CE5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331" y="2278065"/>
            <a:ext cx="4854938" cy="364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85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>
            <a:extLst>
              <a:ext uri="{FF2B5EF4-FFF2-40B4-BE49-F238E27FC236}">
                <a16:creationId xmlns:a16="http://schemas.microsoft.com/office/drawing/2014/main" id="{F307254C-F6AB-401D-891A-DA05C2BFD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3590125"/>
            <a:ext cx="2920112" cy="25868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fo-FO" sz="2400" b="1" dirty="0"/>
            </a:br>
            <a:r>
              <a:rPr lang="fo-FO" sz="2400" b="1" dirty="0">
                <a:solidFill>
                  <a:srgbClr val="FF0000"/>
                </a:solidFill>
              </a:rPr>
              <a:t> </a:t>
            </a:r>
            <a:r>
              <a:rPr lang="fo-F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Determined Contribution</a:t>
            </a:r>
            <a:b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okkara málsetningur sambært París-avtaluni við fráboðan til ST  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3A739893-290E-45A5-9A44-B418D4D30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31"/>
            <a:ext cx="3624943" cy="40041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o-FO" sz="2000" dirty="0"/>
          </a:p>
          <a:p>
            <a:pPr marL="0" indent="0">
              <a:buNone/>
            </a:pPr>
            <a:endParaRPr lang="fo-FO" sz="2000" dirty="0"/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3FA151E-DCDC-4538-BC25-9413831DC34C}"/>
              </a:ext>
            </a:extLst>
          </p:cNvPr>
          <p:cNvSpPr txBox="1"/>
          <p:nvPr/>
        </p:nvSpPr>
        <p:spPr>
          <a:xfrm>
            <a:off x="1283110" y="235974"/>
            <a:ext cx="396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/>
              <a:t>Umhvørvis- og vinnumálaráðið</a:t>
            </a:r>
            <a:endParaRPr lang="da-DK" dirty="0"/>
          </a:p>
        </p:txBody>
      </p:sp>
      <p:pic>
        <p:nvPicPr>
          <p:cNvPr id="14" name="Pladsholder til indhold 4">
            <a:extLst>
              <a:ext uri="{FF2B5EF4-FFF2-40B4-BE49-F238E27FC236}">
                <a16:creationId xmlns:a16="http://schemas.microsoft.com/office/drawing/2014/main" id="{983DCDB8-91A3-4954-AFC3-D9BFCCE37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2517" y="1991761"/>
            <a:ext cx="2490963" cy="1827734"/>
          </a:xfrm>
          <a:prstGeom prst="rect">
            <a:avLst/>
          </a:prstGeom>
        </p:spPr>
      </p:pic>
      <p:sp>
        <p:nvSpPr>
          <p:cNvPr id="21" name="Pladsholder til indhold 20">
            <a:extLst>
              <a:ext uri="{FF2B5EF4-FFF2-40B4-BE49-F238E27FC236}">
                <a16:creationId xmlns:a16="http://schemas.microsoft.com/office/drawing/2014/main" id="{71EAEC36-5936-4D10-BE98-DD5104F11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0502" y="1991761"/>
            <a:ext cx="6055673" cy="4390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o-FO" sz="2000" b="1" dirty="0">
                <a:solidFill>
                  <a:srgbClr val="FF0000"/>
                </a:solidFill>
              </a:rPr>
              <a:t> Skerja útlátið av vakstrarhúsgassum við í minsta lagi 30 % í mun til útlátið í 2010</a:t>
            </a:r>
          </a:p>
          <a:p>
            <a:r>
              <a:rPr lang="fo-FO" sz="2000" dirty="0"/>
              <a:t>Útlátið í 2030 má í mesta lagi verða góð 400 túsund tons av CO</a:t>
            </a:r>
            <a:r>
              <a:rPr lang="fo-FO" sz="2000" baseline="-25000" dirty="0"/>
              <a:t>2</a:t>
            </a:r>
            <a:r>
              <a:rPr lang="fo-FO" sz="2000" dirty="0"/>
              <a:t>-eindum. </a:t>
            </a:r>
          </a:p>
          <a:p>
            <a:r>
              <a:rPr lang="fo-FO" sz="2000" dirty="0"/>
              <a:t>Útlátið í 2019 var 970 túsund tons av CO</a:t>
            </a:r>
            <a:r>
              <a:rPr lang="fo-FO" sz="2000" baseline="-25000" dirty="0"/>
              <a:t>2</a:t>
            </a:r>
            <a:r>
              <a:rPr lang="fo-FO" sz="2000" dirty="0"/>
              <a:t>-eindum.</a:t>
            </a:r>
          </a:p>
          <a:p>
            <a:pPr marL="0" indent="0">
              <a:buNone/>
            </a:pPr>
            <a:endParaRPr lang="fo-FO" sz="2000" dirty="0"/>
          </a:p>
          <a:p>
            <a:r>
              <a:rPr lang="fo-FO" sz="2000" dirty="0"/>
              <a:t>Støðisárið eitur nú </a:t>
            </a:r>
            <a:r>
              <a:rPr lang="fo-FO" sz="2000" b="1" dirty="0"/>
              <a:t>2010</a:t>
            </a:r>
          </a:p>
          <a:p>
            <a:r>
              <a:rPr lang="fo-FO" sz="2000" dirty="0"/>
              <a:t>Fyrsta støðismeting undir París-avtaluni verður í </a:t>
            </a:r>
            <a:r>
              <a:rPr lang="fo-FO" sz="2000" b="1" dirty="0"/>
              <a:t>2025</a:t>
            </a:r>
          </a:p>
          <a:p>
            <a:r>
              <a:rPr lang="fo-FO" sz="2000" dirty="0"/>
              <a:t>Onnur støðismeting undir París-avtaluni verður í </a:t>
            </a:r>
            <a:r>
              <a:rPr lang="fo-FO" sz="2000" b="1" dirty="0"/>
              <a:t>2030</a:t>
            </a:r>
          </a:p>
          <a:p>
            <a:r>
              <a:rPr lang="fo-FO" sz="2000" dirty="0"/>
              <a:t>Langítíðarmálið er CO</a:t>
            </a:r>
            <a:r>
              <a:rPr lang="fo-FO" sz="1600" dirty="0"/>
              <a:t>2</a:t>
            </a:r>
            <a:r>
              <a:rPr lang="fo-FO" sz="2000" dirty="0"/>
              <a:t>-neutralitur í 2050</a:t>
            </a:r>
          </a:p>
          <a:p>
            <a:endParaRPr lang="fo-FO" sz="2000" dirty="0"/>
          </a:p>
          <a:p>
            <a:endParaRPr lang="da-DK" sz="2000" dirty="0"/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D826CE0F-7E6A-4347-87C3-2ADF9EFEB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10749" y="4733923"/>
            <a:ext cx="1498349" cy="14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fo-FO" sz="2400" b="1" dirty="0"/>
            </a:br>
            <a:r>
              <a:rPr lang="fo-FO" sz="2400" b="1" dirty="0"/>
              <a:t> </a:t>
            </a:r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Orkuskifti kunnu ganga skjótt ella seint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3A739893-290E-45A5-9A44-B418D4D30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31"/>
            <a:ext cx="3624943" cy="40041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o-FO" sz="2000" dirty="0"/>
          </a:p>
          <a:p>
            <a:pPr marL="0" indent="0">
              <a:buNone/>
            </a:pPr>
            <a:endParaRPr lang="fo-FO" sz="2000" dirty="0"/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3FA151E-DCDC-4538-BC25-9413831DC34C}"/>
              </a:ext>
            </a:extLst>
          </p:cNvPr>
          <p:cNvSpPr txBox="1"/>
          <p:nvPr/>
        </p:nvSpPr>
        <p:spPr>
          <a:xfrm>
            <a:off x="1283110" y="235974"/>
            <a:ext cx="396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/>
              <a:t>Umhvørvis- og vinnumálaráðið</a:t>
            </a:r>
            <a:endParaRPr lang="da-DK" dirty="0"/>
          </a:p>
        </p:txBody>
      </p:sp>
      <p:sp>
        <p:nvSpPr>
          <p:cNvPr id="21" name="Pladsholder til indhold 20">
            <a:extLst>
              <a:ext uri="{FF2B5EF4-FFF2-40B4-BE49-F238E27FC236}">
                <a16:creationId xmlns:a16="http://schemas.microsoft.com/office/drawing/2014/main" id="{71EAEC36-5936-4D10-BE98-DD5104F11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6281" y="1690688"/>
            <a:ext cx="4519894" cy="4802187"/>
          </a:xfrm>
        </p:spPr>
        <p:txBody>
          <a:bodyPr>
            <a:normAutofit/>
          </a:bodyPr>
          <a:lstStyle/>
          <a:p>
            <a:endParaRPr lang="fo-FO" sz="2000" dirty="0"/>
          </a:p>
          <a:p>
            <a:endParaRPr lang="da-DK" sz="2000" dirty="0"/>
          </a:p>
        </p:txBody>
      </p:sp>
      <p:pic>
        <p:nvPicPr>
          <p:cNvPr id="4" name="Billede 3" descr="Et billede, der indeholder tekst, udendørs, vej, by&#10;&#10;Automatisk genereret beskrivelse">
            <a:extLst>
              <a:ext uri="{FF2B5EF4-FFF2-40B4-BE49-F238E27FC236}">
                <a16:creationId xmlns:a16="http://schemas.microsoft.com/office/drawing/2014/main" id="{83F8136B-C74C-4EC7-AE7A-6B650896A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9" y="2397428"/>
            <a:ext cx="4327424" cy="3388706"/>
          </a:xfrm>
          <a:prstGeom prst="rect">
            <a:avLst/>
          </a:prstGeom>
        </p:spPr>
      </p:pic>
      <p:pic>
        <p:nvPicPr>
          <p:cNvPr id="6" name="Billede 5" descr="Et billede, der indeholder tekst, bygning, gade, udendørs&#10;&#10;Automatisk genereret beskrivelse">
            <a:extLst>
              <a:ext uri="{FF2B5EF4-FFF2-40B4-BE49-F238E27FC236}">
                <a16:creationId xmlns:a16="http://schemas.microsoft.com/office/drawing/2014/main" id="{0ED112A7-4DFB-4839-A7B1-3465B0498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81" y="2443047"/>
            <a:ext cx="4678163" cy="334308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D662F772-D583-49AB-80AB-B7D4DAAAA4D3}"/>
              </a:ext>
            </a:extLst>
          </p:cNvPr>
          <p:cNvSpPr txBox="1"/>
          <p:nvPr/>
        </p:nvSpPr>
        <p:spPr>
          <a:xfrm>
            <a:off x="3084239" y="1803499"/>
            <a:ext cx="118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b="1" dirty="0"/>
              <a:t>Ár 1900</a:t>
            </a:r>
            <a:endParaRPr lang="da-DK" b="1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54BCF2E-159F-4781-9BEE-ECB9F60E223F}"/>
              </a:ext>
            </a:extLst>
          </p:cNvPr>
          <p:cNvSpPr txBox="1"/>
          <p:nvPr/>
        </p:nvSpPr>
        <p:spPr>
          <a:xfrm>
            <a:off x="8071190" y="1799902"/>
            <a:ext cx="118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b="1" dirty="0"/>
              <a:t>Ár 1913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27810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fo-FO" sz="2400" b="1" dirty="0"/>
            </a:br>
            <a:r>
              <a:rPr lang="fo-FO" sz="2400" b="1" dirty="0"/>
              <a:t> </a:t>
            </a:r>
            <a:br>
              <a:rPr lang="fo-FO" sz="2400" b="1" dirty="0"/>
            </a:br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Orku- og veðurlagspolitikkur Føroya – uppskot til átøk</a:t>
            </a:r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3FA151E-DCDC-4538-BC25-9413831DC34C}"/>
              </a:ext>
            </a:extLst>
          </p:cNvPr>
          <p:cNvSpPr txBox="1"/>
          <p:nvPr/>
        </p:nvSpPr>
        <p:spPr>
          <a:xfrm>
            <a:off x="1283110" y="235974"/>
            <a:ext cx="396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/>
              <a:t>Umhvørvis- og vinnumálaráðið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9255CE9-27F9-4541-A9E5-7D6E98C9AFFD}"/>
              </a:ext>
            </a:extLst>
          </p:cNvPr>
          <p:cNvSpPr txBox="1"/>
          <p:nvPr/>
        </p:nvSpPr>
        <p:spPr>
          <a:xfrm>
            <a:off x="917108" y="1819839"/>
            <a:ext cx="2349660" cy="4339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o-FO" sz="2000" b="1" dirty="0"/>
              <a:t>Elframleiðsla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Vindorka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Vatnbyrgingar við pumpuskipan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Smærri orkuverk, (sól, vatn, vindur) við eginfram-leiðslu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Net og tøkni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P2X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Fjølbroytt prísskipan</a:t>
            </a:r>
          </a:p>
          <a:p>
            <a:endParaRPr lang="fo-FO" dirty="0"/>
          </a:p>
          <a:p>
            <a:endParaRPr lang="fo-FO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7CD3869-1B0D-4CA5-8A95-AD804FDFC8B2}"/>
              </a:ext>
            </a:extLst>
          </p:cNvPr>
          <p:cNvSpPr txBox="1"/>
          <p:nvPr/>
        </p:nvSpPr>
        <p:spPr>
          <a:xfrm>
            <a:off x="4212127" y="1819839"/>
            <a:ext cx="3098157" cy="37240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o-FO" sz="2000" b="1" dirty="0"/>
              <a:t>Upphiting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Mvg-frítøka, hitapumpur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Banna oljufýringar í nýggj hús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Avtøkustuðul til gamlar oljufýringar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Bjálving og tetting, BK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Orkuráðgeving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Fjarhiti skipast við lóg</a:t>
            </a:r>
          </a:p>
          <a:p>
            <a:pPr lvl="0"/>
            <a:endParaRPr lang="fo-FO" sz="2000" dirty="0"/>
          </a:p>
          <a:p>
            <a:endParaRPr lang="fo-FO" dirty="0"/>
          </a:p>
          <a:p>
            <a:endParaRPr lang="fo-FO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07E5298-6D29-497A-9929-0B3358D10036}"/>
              </a:ext>
            </a:extLst>
          </p:cNvPr>
          <p:cNvSpPr txBox="1"/>
          <p:nvPr/>
        </p:nvSpPr>
        <p:spPr>
          <a:xfrm>
            <a:off x="8255643" y="1819839"/>
            <a:ext cx="3098157" cy="4062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o-FO" sz="2000" b="1" dirty="0"/>
              <a:t>Ferðsla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Avgjaldsfrítøka til el- og vetnisakfør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Umhvørvisgjøld á bensin- og </a:t>
            </a:r>
            <a:r>
              <a:rPr lang="fo-FO" sz="2000" dirty="0" err="1"/>
              <a:t>diesel­bilar</a:t>
            </a:r>
            <a:r>
              <a:rPr lang="fo-FO" sz="2000" dirty="0"/>
              <a:t> stigvíst hækkast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Steðga innflutningi av bensin- og </a:t>
            </a:r>
            <a:r>
              <a:rPr lang="fo-FO" sz="2000" dirty="0" err="1"/>
              <a:t>dieselbilum</a:t>
            </a:r>
            <a:r>
              <a:rPr lang="fo-FO" sz="2000" dirty="0"/>
              <a:t> í 2030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Almennur flutningur skal vera grønur á landi og sjógvi</a:t>
            </a:r>
            <a:endParaRPr lang="fo-FO" dirty="0"/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77808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o-FO" sz="2400" b="1" dirty="0"/>
              <a:t> </a:t>
            </a:r>
            <a:br>
              <a:rPr lang="fo-FO" sz="2400" b="1" dirty="0"/>
            </a:br>
            <a:r>
              <a:rPr lang="fo-F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Orku- og veðurlagspolitikkur Føroya – uppskot til átøk</a:t>
            </a:r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3FA151E-DCDC-4538-BC25-9413831DC34C}"/>
              </a:ext>
            </a:extLst>
          </p:cNvPr>
          <p:cNvSpPr txBox="1"/>
          <p:nvPr/>
        </p:nvSpPr>
        <p:spPr>
          <a:xfrm>
            <a:off x="1283110" y="235974"/>
            <a:ext cx="396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000" dirty="0"/>
              <a:t>Umhvørvis- og vinnumálaráðið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9255CE9-27F9-4541-A9E5-7D6E98C9AFFD}"/>
              </a:ext>
            </a:extLst>
          </p:cNvPr>
          <p:cNvSpPr txBox="1"/>
          <p:nvPr/>
        </p:nvSpPr>
        <p:spPr>
          <a:xfrm>
            <a:off x="838200" y="1819839"/>
            <a:ext cx="3249778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o-FO" sz="2000" b="1" dirty="0"/>
              <a:t>Vinna á landi og sjógvi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Elrikin ídnaðarfram­leiðsla á landi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Maskinur leggja um til el, vetni ella onnur flótandi brennievni, framleidd úr el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Útskifta F-gass við onnur kølievni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Gjald á F-gass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Landstreymur til skip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Einans stuðla grøna skipabygging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Virkniskrøv til fiskiskip</a:t>
            </a:r>
          </a:p>
          <a:p>
            <a:endParaRPr lang="fo-FO" sz="2000" dirty="0"/>
          </a:p>
          <a:p>
            <a:endParaRPr lang="fo-FO" sz="20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7CD3869-1B0D-4CA5-8A95-AD804FDFC8B2}"/>
              </a:ext>
            </a:extLst>
          </p:cNvPr>
          <p:cNvSpPr txBox="1"/>
          <p:nvPr/>
        </p:nvSpPr>
        <p:spPr>
          <a:xfrm>
            <a:off x="4707130" y="1884806"/>
            <a:ext cx="2962156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o-FO" sz="2000" b="1" dirty="0"/>
              <a:t>CO</a:t>
            </a:r>
            <a:r>
              <a:rPr lang="fo-FO" sz="2000" b="1" baseline="-25000" dirty="0"/>
              <a:t>2</a:t>
            </a:r>
            <a:r>
              <a:rPr lang="fo-FO" sz="2000" b="1" dirty="0"/>
              <a:t>-gjald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CO</a:t>
            </a:r>
            <a:r>
              <a:rPr lang="fo-FO" sz="2000" baseline="-25000" dirty="0"/>
              <a:t>2</a:t>
            </a:r>
            <a:r>
              <a:rPr lang="fo-FO" sz="2000" dirty="0"/>
              <a:t>-gjald á alla oljunýtslu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CO</a:t>
            </a:r>
            <a:r>
              <a:rPr lang="fo-FO" sz="2000" baseline="-25000" dirty="0"/>
              <a:t>2</a:t>
            </a:r>
            <a:r>
              <a:rPr lang="fo-FO" sz="2000" dirty="0"/>
              <a:t>-gjald á F-gass</a:t>
            </a:r>
          </a:p>
          <a:p>
            <a:endParaRPr lang="fo-FO" sz="20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B2D8BC2-1BB9-4D68-881A-A60A1CA190A3}"/>
              </a:ext>
            </a:extLst>
          </p:cNvPr>
          <p:cNvSpPr txBox="1"/>
          <p:nvPr/>
        </p:nvSpPr>
        <p:spPr>
          <a:xfrm>
            <a:off x="8288438" y="1884806"/>
            <a:ext cx="306536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o-FO" sz="2000" b="1" dirty="0"/>
              <a:t>Býarskipan og lendisnýtsla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Burðardygg býar­menning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o-FO" sz="2000" dirty="0"/>
              <a:t>Verja og endurbøta vátlendi og haga </a:t>
            </a:r>
          </a:p>
          <a:p>
            <a:endParaRPr lang="fo-FO" sz="2000" dirty="0"/>
          </a:p>
        </p:txBody>
      </p:sp>
    </p:spTree>
    <p:extLst>
      <p:ext uri="{BB962C8B-B14F-4D97-AF65-F5344CB8AC3E}">
        <p14:creationId xmlns:p14="http://schemas.microsoft.com/office/powerpoint/2010/main" val="397764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4D1F9-6D3C-40AE-8532-CB7E4F95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4" y="5555"/>
            <a:ext cx="5742932" cy="823913"/>
          </a:xfrm>
        </p:spPr>
        <p:txBody>
          <a:bodyPr>
            <a:normAutofit/>
          </a:bodyPr>
          <a:lstStyle/>
          <a:p>
            <a:r>
              <a:rPr lang="fo-FO" sz="1800" dirty="0"/>
              <a:t>	Umhvørvis- og vinnumálaráðið</a:t>
            </a:r>
            <a:endParaRPr lang="da-DK" sz="18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A78484-6DC1-453F-8B4F-BEC598E3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952" y="43140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fo-F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Tilgongd til breiða semju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9C3B68-1F00-4B15-B17A-B65BDCAB0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84420"/>
            <a:ext cx="5183188" cy="823912"/>
          </a:xfrm>
        </p:spPr>
        <p:txBody>
          <a:bodyPr>
            <a:normAutofit/>
          </a:bodyPr>
          <a:lstStyle/>
          <a:p>
            <a:r>
              <a:rPr lang="fo-FO" dirty="0"/>
              <a:t>Týðandi varðar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0718494-9BB5-4379-AA94-64261B8D8A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o-FO" sz="2000" dirty="0"/>
              <a:t>Politisk ráðførsla 12.-23. mars </a:t>
            </a:r>
          </a:p>
          <a:p>
            <a:r>
              <a:rPr lang="fo-FO" sz="2000" dirty="0"/>
              <a:t>Almenn hoyringsfreist 23. mars</a:t>
            </a:r>
          </a:p>
          <a:p>
            <a:r>
              <a:rPr lang="fo-FO" sz="2000" dirty="0"/>
              <a:t>Semjusøkjandi politisk ráðførsla 23. mars til primo apríl – flokkarnir</a:t>
            </a:r>
          </a:p>
          <a:p>
            <a:r>
              <a:rPr lang="fo-FO" sz="2000" dirty="0">
                <a:solidFill>
                  <a:schemeClr val="accent6">
                    <a:lumMod val="75000"/>
                  </a:schemeClr>
                </a:solidFill>
              </a:rPr>
              <a:t>Uppskot til samtyktar leggjast fyri Løgtingið í apríl v/uppskoti til orku- og veðurlagspolitikk Føroya</a:t>
            </a:r>
          </a:p>
          <a:p>
            <a:endParaRPr lang="fo-FO" dirty="0"/>
          </a:p>
          <a:p>
            <a:endParaRPr lang="da-DK" dirty="0"/>
          </a:p>
        </p:txBody>
      </p:sp>
      <p:pic>
        <p:nvPicPr>
          <p:cNvPr id="7" name="Picture 2" descr="Føroya Landsstýri">
            <a:extLst>
              <a:ext uri="{FF2B5EF4-FFF2-40B4-BE49-F238E27FC236}">
                <a16:creationId xmlns:a16="http://schemas.microsoft.com/office/drawing/2014/main" id="{25CED568-82CE-4373-AA13-D59AE5C0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89" y="0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6FDA7BD2-1DDE-40D7-BD4D-32B5C96A18D1}"/>
              </a:ext>
            </a:extLst>
          </p:cNvPr>
          <p:cNvSpPr txBox="1">
            <a:spLocks/>
          </p:cNvSpPr>
          <p:nvPr/>
        </p:nvSpPr>
        <p:spPr>
          <a:xfrm>
            <a:off x="839788" y="128442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o-FO" dirty="0"/>
              <a:t>Politisk og almenn tilgongd</a:t>
            </a:r>
            <a:endParaRPr lang="da-DK" dirty="0"/>
          </a:p>
        </p:txBody>
      </p:sp>
      <p:graphicFrame>
        <p:nvGraphicFramePr>
          <p:cNvPr id="9" name="Pladsholder til indhold 9">
            <a:extLst>
              <a:ext uri="{FF2B5EF4-FFF2-40B4-BE49-F238E27FC236}">
                <a16:creationId xmlns:a16="http://schemas.microsoft.com/office/drawing/2014/main" id="{5EE7BF73-D913-4630-B728-EF9F44F793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420681"/>
              </p:ext>
            </p:extLst>
          </p:nvPr>
        </p:nvGraphicFramePr>
        <p:xfrm>
          <a:off x="248589" y="2389328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082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D5A56D15D8A64EB64D14DC601C5D60" ma:contentTypeVersion="0" ma:contentTypeDescription="Opret et nyt dokument." ma:contentTypeScope="" ma:versionID="515d4a5f2b6ca56e792325b4ce021d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10b57d3d39fa1cabc4c11e59c4098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1026B7-07D1-41BB-8A0C-CFB130EA8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17135-1444-4254-BA88-D51A3272D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651C88-A410-41B8-90F0-4C766EE29DA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650</Words>
  <Application>Microsoft Office PowerPoint</Application>
  <PresentationFormat>Widescreen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Office-tema</vt:lpstr>
      <vt:lpstr>U P P S K O T   Orku- og veðurlagspolitikkur Føroya</vt:lpstr>
      <vt:lpstr>Orku- og veðurlagspolitikkur Føroya – samgonguskjalið og altjóða bindingar</vt:lpstr>
      <vt:lpstr>Orku- og veðurlagspolitikkur Føroya – arbeiðssetningur</vt:lpstr>
      <vt:lpstr>  Orku- og veðurlagspolitikkur Føroya – arbeiðsbólkur og fundament</vt:lpstr>
      <vt:lpstr>  National Determined Contribution  - okkara málsetningur sambært París-avtaluni við fráboðan til ST  </vt:lpstr>
      <vt:lpstr>  Orkuskifti kunnu ganga skjótt ella seint</vt:lpstr>
      <vt:lpstr>   Orku- og veðurlagspolitikkur Føroya – uppskot til átøk</vt:lpstr>
      <vt:lpstr>  Orku- og veðurlagspolitikkur Føroya – uppskot til átøk</vt:lpstr>
      <vt:lpstr> Umhvørvis- og vinnumálaráðið</vt:lpstr>
      <vt:lpstr> Umhvørvis- og vinnumálaráðið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Anni á Hædd</dc:creator>
  <cp:lastModifiedBy>Kristvør H. Poulsen</cp:lastModifiedBy>
  <cp:revision>89</cp:revision>
  <cp:lastPrinted>2021-03-12T08:55:28Z</cp:lastPrinted>
  <dcterms:created xsi:type="dcterms:W3CDTF">2021-02-26T10:59:15Z</dcterms:created>
  <dcterms:modified xsi:type="dcterms:W3CDTF">2021-03-12T16:34:45Z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0x01010015D5A56D15D8A64EB64D14DC601C5D60</vt:lpwstr>
  </property>
</Properties>
</file>